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98" r:id="rId1"/>
  </p:sldMasterIdLst>
  <p:sldIdLst>
    <p:sldId id="256" r:id="rId2"/>
    <p:sldId id="257" r:id="rId3"/>
    <p:sldId id="258" r:id="rId4"/>
    <p:sldId id="261" r:id="rId5"/>
    <p:sldId id="262" r:id="rId6"/>
    <p:sldId id="263" r:id="rId7"/>
    <p:sldId id="264" r:id="rId8"/>
    <p:sldId id="260" r:id="rId9"/>
    <p:sldId id="266" r:id="rId10"/>
    <p:sldId id="259"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2" autoAdjust="0"/>
    <p:restoredTop sz="94660"/>
  </p:normalViewPr>
  <p:slideViewPr>
    <p:cSldViewPr snapToGrid="0">
      <p:cViewPr varScale="1">
        <p:scale>
          <a:sx n="88" d="100"/>
          <a:sy n="88" d="100"/>
        </p:scale>
        <p:origin x="120" y="15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173592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789489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270163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D3631D-8916-4EC7-B40F-655BC4819C6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202289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D3631D-8916-4EC7-B40F-655BC4819C65}"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267612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D3631D-8916-4EC7-B40F-655BC4819C65}"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9096213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D3631D-8916-4EC7-B40F-655BC4819C65}"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448560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BD3631D-8916-4EC7-B40F-655BC4819C6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750897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BD3631D-8916-4EC7-B40F-655BC4819C6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600515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BD3631D-8916-4EC7-B40F-655BC4819C65}"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4271985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8026909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01958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1439499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BD3631D-8916-4EC7-B40F-655BC4819C65}"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21735501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BD3631D-8916-4EC7-B40F-655BC4819C65}" type="datetimeFigureOut">
              <a:rPr lang="en-GB" smtClean="0"/>
              <a:t>01/03/2021</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41130586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35136084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BBD3631D-8916-4EC7-B40F-655BC4819C65}"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7F4FE61-4043-450D-B3A3-1B3FDE4CD5C5}" type="slidenum">
              <a:rPr lang="en-GB" smtClean="0"/>
              <a:t>‹#›</a:t>
            </a:fld>
            <a:endParaRPr lang="en-GB"/>
          </a:p>
        </p:txBody>
      </p:sp>
    </p:spTree>
    <p:extLst>
      <p:ext uri="{BB962C8B-B14F-4D97-AF65-F5344CB8AC3E}">
        <p14:creationId xmlns:p14="http://schemas.microsoft.com/office/powerpoint/2010/main" val="2006730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BD3631D-8916-4EC7-B40F-655BC4819C65}" type="datetimeFigureOut">
              <a:rPr lang="en-GB" smtClean="0"/>
              <a:t>01/03/2021</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67F4FE61-4043-450D-B3A3-1B3FDE4CD5C5}" type="slidenum">
              <a:rPr lang="en-GB" smtClean="0"/>
              <a:t>‹#›</a:t>
            </a:fld>
            <a:endParaRPr lang="en-GB"/>
          </a:p>
        </p:txBody>
      </p:sp>
    </p:spTree>
    <p:extLst>
      <p:ext uri="{BB962C8B-B14F-4D97-AF65-F5344CB8AC3E}">
        <p14:creationId xmlns:p14="http://schemas.microsoft.com/office/powerpoint/2010/main" val="1231959271"/>
      </p:ext>
    </p:extLst>
  </p:cSld>
  <p:clrMap bg1="lt1" tx1="dk1" bg2="lt2" tx2="dk2" accent1="accent1" accent2="accent2" accent3="accent3" accent4="accent4" accent5="accent5" accent6="accent6" hlink="hlink" folHlink="folHlink"/>
  <p:sldLayoutIdLst>
    <p:sldLayoutId id="2147483999" r:id="rId1"/>
    <p:sldLayoutId id="2147484000" r:id="rId2"/>
    <p:sldLayoutId id="2147484001" r:id="rId3"/>
    <p:sldLayoutId id="2147484002" r:id="rId4"/>
    <p:sldLayoutId id="2147484003" r:id="rId5"/>
    <p:sldLayoutId id="2147484004" r:id="rId6"/>
    <p:sldLayoutId id="2147484005" r:id="rId7"/>
    <p:sldLayoutId id="2147484006" r:id="rId8"/>
    <p:sldLayoutId id="2147484007" r:id="rId9"/>
    <p:sldLayoutId id="2147484008" r:id="rId10"/>
    <p:sldLayoutId id="2147484009" r:id="rId11"/>
    <p:sldLayoutId id="2147484010" r:id="rId12"/>
    <p:sldLayoutId id="2147484011" r:id="rId13"/>
    <p:sldLayoutId id="2147484012" r:id="rId14"/>
    <p:sldLayoutId id="2147484013" r:id="rId15"/>
    <p:sldLayoutId id="2147484014" r:id="rId16"/>
    <p:sldLayoutId id="214748401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ubmed.ncbi.nlm.nih.gov/23211256/" TargetMode="External"/><Relationship Id="rId2" Type="http://schemas.openxmlformats.org/officeDocument/2006/relationships/hyperlink" Target="https://www.sleepfoundation.org/articles/sleep-hygiene" TargetMode="External"/><Relationship Id="rId1" Type="http://schemas.openxmlformats.org/officeDocument/2006/relationships/slideLayout" Target="../slideLayouts/slideLayout2.xml"/><Relationship Id="rId6" Type="http://schemas.openxmlformats.org/officeDocument/2006/relationships/hyperlink" Target="https://www.nhlbi.nih.gov/files/docs/public/sleep/healthysleepfs.pdf" TargetMode="External"/><Relationship Id="rId5" Type="http://schemas.openxmlformats.org/officeDocument/2006/relationships/hyperlink" Target="https://www.nhs.uk/live-well/sleep-and-tiredness/how-much-sleep-do-kids-need/?tabname=childrens-sleep" TargetMode="External"/><Relationship Id="rId4" Type="http://schemas.openxmlformats.org/officeDocument/2006/relationships/hyperlink" Target="https://www.ncbi.nlm.nih.gov/pmc/articles/PMC361244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93271"/>
            <a:ext cx="9144000" cy="2387600"/>
          </a:xfrm>
        </p:spPr>
        <p:txBody>
          <a:bodyPr/>
          <a:lstStyle/>
          <a:p>
            <a:pPr algn="ctr"/>
            <a:r>
              <a:rPr lang="en-GB" dirty="0" smtClean="0">
                <a:latin typeface="Microsoft New Tai Lue" panose="020B0502040204020203" pitchFamily="34" charset="0"/>
                <a:cs typeface="Microsoft New Tai Lue" panose="020B0502040204020203" pitchFamily="34" charset="0"/>
              </a:rPr>
              <a:t>Sleep hygiene</a:t>
            </a:r>
            <a:endParaRPr lang="en-GB" dirty="0">
              <a:latin typeface="Microsoft New Tai Lue" panose="020B0502040204020203" pitchFamily="34" charset="0"/>
              <a:cs typeface="Microsoft New Tai Lue" panose="020B0502040204020203" pitchFamily="34" charset="0"/>
            </a:endParaRPr>
          </a:p>
        </p:txBody>
      </p:sp>
      <p:sp>
        <p:nvSpPr>
          <p:cNvPr id="4" name="TextBox 3"/>
          <p:cNvSpPr txBox="1"/>
          <p:nvPr/>
        </p:nvSpPr>
        <p:spPr>
          <a:xfrm>
            <a:off x="1382485" y="3831769"/>
            <a:ext cx="9427029" cy="1569660"/>
          </a:xfrm>
          <a:prstGeom prst="rect">
            <a:avLst/>
          </a:prstGeom>
          <a:noFill/>
        </p:spPr>
        <p:txBody>
          <a:bodyPr wrap="square" rtlCol="0">
            <a:spAutoFit/>
          </a:bodyPr>
          <a:lstStyle/>
          <a:p>
            <a:pPr algn="ctr"/>
            <a:r>
              <a:rPr lang="en-GB" sz="24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This guide is to explain what sleep hygiene is, and what supports good sleep hygiene. Some parents/carers may just want some advice on their child’s sleep hygiene but others may like to try some of the tips themselves.</a:t>
            </a:r>
            <a:endParaRPr lang="en-GB" sz="2400" dirty="0">
              <a:solidFill>
                <a:schemeClr val="tx1">
                  <a:lumMod val="75000"/>
                  <a:lumOff val="25000"/>
                </a:schemeClr>
              </a:solidFill>
              <a:latin typeface="Microsoft New Tai Lue" panose="020B0502040204020203" pitchFamily="34" charset="0"/>
              <a:cs typeface="Microsoft New Tai Lue" panose="020B0502040204020203" pitchFamily="34" charset="0"/>
            </a:endParaRPr>
          </a:p>
        </p:txBody>
      </p:sp>
    </p:spTree>
    <p:extLst>
      <p:ext uri="{BB962C8B-B14F-4D97-AF65-F5344CB8AC3E}">
        <p14:creationId xmlns:p14="http://schemas.microsoft.com/office/powerpoint/2010/main" val="25737353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What is sleep hygiene?</a:t>
            </a:r>
            <a:endParaRPr lang="en-GB" dirty="0">
              <a:latin typeface="Microsoft New Tai Lue" panose="020B0502040204020203" pitchFamily="34" charset="0"/>
              <a:cs typeface="Microsoft New Tai Lue" panose="020B0502040204020203" pitchFamily="34" charset="0"/>
            </a:endParaRPr>
          </a:p>
        </p:txBody>
      </p:sp>
      <p:sp>
        <p:nvSpPr>
          <p:cNvPr id="3" name="Content Placeholder 2"/>
          <p:cNvSpPr>
            <a:spLocks noGrp="1"/>
          </p:cNvSpPr>
          <p:nvPr>
            <p:ph idx="1"/>
          </p:nvPr>
        </p:nvSpPr>
        <p:spPr/>
        <p:txBody>
          <a:bodyPr>
            <a:normAutofit/>
          </a:bodyPr>
          <a:lstStyle/>
          <a:p>
            <a:r>
              <a:rPr lang="en-GB" sz="2400" dirty="0" smtClean="0">
                <a:latin typeface="Microsoft New Tai Lue" panose="020B0502040204020203" pitchFamily="34" charset="0"/>
                <a:cs typeface="Microsoft New Tai Lue" panose="020B0502040204020203" pitchFamily="34" charset="0"/>
              </a:rPr>
              <a:t>Strong sleep hygiene means having a bedroom environment and daily habits that promote sleep. Keeping a consistent sleep routine, creating a comfortable bedroom, winding down before bedtime, and building healthy habits during the day can all contribute to good sleep hygiene.</a:t>
            </a:r>
            <a:endParaRPr lang="en-GB" sz="2400" dirty="0">
              <a:latin typeface="Microsoft New Tai Lue" panose="020B0502040204020203" pitchFamily="34" charset="0"/>
              <a:cs typeface="Microsoft New Tai Lue" panose="020B0502040204020203"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710810">
            <a:off x="9490762" y="4483396"/>
            <a:ext cx="1866852" cy="1866852"/>
          </a:xfrm>
          <a:prstGeom prst="rect">
            <a:avLst/>
          </a:prstGeom>
        </p:spPr>
      </p:pic>
    </p:spTree>
    <p:extLst>
      <p:ext uri="{BB962C8B-B14F-4D97-AF65-F5344CB8AC3E}">
        <p14:creationId xmlns:p14="http://schemas.microsoft.com/office/powerpoint/2010/main" val="3737258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latin typeface="Microsoft New Tai Lue" panose="020B0502040204020203" pitchFamily="34" charset="0"/>
                <a:cs typeface="Microsoft New Tai Lue" panose="020B0502040204020203" pitchFamily="34" charset="0"/>
              </a:rPr>
              <a:t>Why is sleep hygiene important?</a:t>
            </a:r>
            <a:endParaRPr lang="en-GB" dirty="0">
              <a:latin typeface="Microsoft New Tai Lue" panose="020B0502040204020203" pitchFamily="34" charset="0"/>
              <a:cs typeface="Microsoft New Tai Lue" panose="020B0502040204020203" pitchFamily="34" charset="0"/>
            </a:endParaRPr>
          </a:p>
        </p:txBody>
      </p:sp>
      <p:sp>
        <p:nvSpPr>
          <p:cNvPr id="5" name="TextBox 4"/>
          <p:cNvSpPr txBox="1"/>
          <p:nvPr/>
        </p:nvSpPr>
        <p:spPr>
          <a:xfrm rot="20897929">
            <a:off x="973849" y="3392154"/>
            <a:ext cx="2651802" cy="2197028"/>
          </a:xfrm>
          <a:prstGeom prst="rect">
            <a:avLst/>
          </a:prstGeom>
          <a:solidFill>
            <a:schemeClr val="accent4"/>
          </a:solidFill>
          <a:ln>
            <a:solidFill>
              <a:schemeClr val="accent4"/>
            </a:solidFill>
          </a:ln>
        </p:spPr>
        <p:txBody>
          <a:bodyPr wrap="square" rtlCol="0">
            <a:spAutoFit/>
          </a:bodyPr>
          <a:lstStyle/>
          <a:p>
            <a:pPr algn="ctr"/>
            <a:r>
              <a:rPr lang="en-GB" sz="22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Sleeping well is important for both physical and mental health, and therefore having good quality of life.</a:t>
            </a:r>
            <a:endPar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endParaRPr>
          </a:p>
        </p:txBody>
      </p:sp>
      <p:sp>
        <p:nvSpPr>
          <p:cNvPr id="6" name="TextBox 5"/>
          <p:cNvSpPr txBox="1"/>
          <p:nvPr/>
        </p:nvSpPr>
        <p:spPr>
          <a:xfrm rot="621915">
            <a:off x="8050160" y="3436713"/>
            <a:ext cx="2704844" cy="2174533"/>
          </a:xfrm>
          <a:prstGeom prst="rect">
            <a:avLst/>
          </a:prstGeom>
          <a:solidFill>
            <a:schemeClr val="accent5">
              <a:lumMod val="60000"/>
              <a:lumOff val="40000"/>
            </a:schemeClr>
          </a:solidFill>
          <a:ln>
            <a:solidFill>
              <a:schemeClr val="accent5">
                <a:lumMod val="60000"/>
                <a:lumOff val="40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Everyone can benefit from better sleep, and sleep hygiene can play a key part in achieving that goal.</a:t>
            </a:r>
          </a:p>
        </p:txBody>
      </p:sp>
      <p:sp>
        <p:nvSpPr>
          <p:cNvPr id="7" name="TextBox 6"/>
          <p:cNvSpPr txBox="1"/>
          <p:nvPr/>
        </p:nvSpPr>
        <p:spPr>
          <a:xfrm>
            <a:off x="5002780" y="4920344"/>
            <a:ext cx="1691933" cy="1446550"/>
          </a:xfrm>
          <a:prstGeom prst="rect">
            <a:avLst/>
          </a:prstGeom>
          <a:solidFill>
            <a:schemeClr val="accent1">
              <a:lumMod val="60000"/>
              <a:lumOff val="40000"/>
            </a:schemeClr>
          </a:solidFill>
          <a:ln>
            <a:solidFill>
              <a:schemeClr val="accent1">
                <a:lumMod val="60000"/>
                <a:lumOff val="40000"/>
              </a:schemeClr>
            </a:solidFill>
          </a:ln>
        </p:spPr>
        <p:txBody>
          <a:bodyPr wrap="square" rtlCol="0">
            <a:spAutoFit/>
          </a:bodyPr>
          <a:lstStyle/>
          <a:p>
            <a:pPr algn="ctr"/>
            <a:r>
              <a:rPr lang="en-GB" sz="22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Sleeping well helps with brain function.</a:t>
            </a:r>
            <a:endPar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39058" y="2622509"/>
            <a:ext cx="2619375" cy="1743075"/>
          </a:xfrm>
          <a:prstGeom prst="rect">
            <a:avLst/>
          </a:prstGeom>
        </p:spPr>
      </p:pic>
    </p:spTree>
    <p:extLst>
      <p:ext uri="{BB962C8B-B14F-4D97-AF65-F5344CB8AC3E}">
        <p14:creationId xmlns:p14="http://schemas.microsoft.com/office/powerpoint/2010/main" val="171834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Have a sleep routine</a:t>
            </a:r>
            <a:endParaRPr lang="en-GB" dirty="0">
              <a:latin typeface="Microsoft New Tai Lue" panose="020B0502040204020203" pitchFamily="34" charset="0"/>
              <a:cs typeface="Microsoft New Tai Lue" panose="020B0502040204020203" pitchFamily="34" charset="0"/>
            </a:endParaRPr>
          </a:p>
        </p:txBody>
      </p:sp>
      <p:sp>
        <p:nvSpPr>
          <p:cNvPr id="3" name="Content Placeholder 2"/>
          <p:cNvSpPr>
            <a:spLocks noGrp="1"/>
          </p:cNvSpPr>
          <p:nvPr>
            <p:ph idx="1"/>
          </p:nvPr>
        </p:nvSpPr>
        <p:spPr>
          <a:xfrm>
            <a:off x="1154954" y="2603500"/>
            <a:ext cx="9186475" cy="3503386"/>
          </a:xfrm>
        </p:spPr>
        <p:txBody>
          <a:bodyPr>
            <a:noAutofit/>
          </a:bodyPr>
          <a:lstStyle/>
          <a:p>
            <a:r>
              <a:rPr lang="en-GB" sz="2000" dirty="0" smtClean="0">
                <a:latin typeface="Microsoft New Tai Lue" panose="020B0502040204020203" pitchFamily="34" charset="0"/>
                <a:cs typeface="Microsoft New Tai Lue" panose="020B0502040204020203" pitchFamily="34" charset="0"/>
              </a:rPr>
              <a:t>Following the same steps each night, including things like putting on pyjamas and brushing teeth, can support the brain in thinking that it is time for sleep.</a:t>
            </a:r>
          </a:p>
          <a:p>
            <a:r>
              <a:rPr lang="en-GB" sz="2000" dirty="0" smtClean="0">
                <a:latin typeface="Microsoft New Tai Lue" panose="020B0502040204020203" pitchFamily="34" charset="0"/>
                <a:cs typeface="Microsoft New Tai Lue" panose="020B0502040204020203" pitchFamily="34" charset="0"/>
              </a:rPr>
              <a:t>Use whatever puts you in a state of calm such as soft music, light stretching, reading, and/or relaxation exercises.</a:t>
            </a:r>
          </a:p>
          <a:p>
            <a:r>
              <a:rPr lang="en-GB" sz="2000" dirty="0" smtClean="0">
                <a:latin typeface="Microsoft New Tai Lue" panose="020B0502040204020203" pitchFamily="34" charset="0"/>
                <a:cs typeface="Microsoft New Tai Lue" panose="020B0502040204020203" pitchFamily="34" charset="0"/>
              </a:rPr>
              <a:t>Try to keep away from bright lights because they can delay the production of melatonin, a hormone that the body creates to enable sleep.</a:t>
            </a:r>
          </a:p>
          <a:p>
            <a:r>
              <a:rPr lang="en-GB" sz="2000" dirty="0" smtClean="0">
                <a:latin typeface="Microsoft New Tai Lue" panose="020B0502040204020203" pitchFamily="34" charset="0"/>
                <a:cs typeface="Microsoft New Tai Lue" panose="020B0502040204020203" pitchFamily="34" charset="0"/>
              </a:rPr>
              <a:t>Build in an hour before bedtime that is device-free. Mobile phones, tablets, and laptops cause brain stimulation that is hard to stop and they also generate blue light that may lower melatonin production.</a:t>
            </a:r>
          </a:p>
        </p:txBody>
      </p:sp>
    </p:spTree>
    <p:extLst>
      <p:ext uri="{BB962C8B-B14F-4D97-AF65-F5344CB8AC3E}">
        <p14:creationId xmlns:p14="http://schemas.microsoft.com/office/powerpoint/2010/main" val="260274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Daily habits</a:t>
            </a:r>
            <a:endParaRPr lang="en-GB" dirty="0">
              <a:latin typeface="Microsoft New Tai Lue" panose="020B0502040204020203" pitchFamily="34" charset="0"/>
              <a:cs typeface="Microsoft New Tai Lue" panose="020B0502040204020203" pitchFamily="34" charset="0"/>
            </a:endParaRPr>
          </a:p>
        </p:txBody>
      </p:sp>
      <p:sp>
        <p:nvSpPr>
          <p:cNvPr id="3" name="Content Placeholder 2"/>
          <p:cNvSpPr>
            <a:spLocks noGrp="1"/>
          </p:cNvSpPr>
          <p:nvPr>
            <p:ph idx="1"/>
          </p:nvPr>
        </p:nvSpPr>
        <p:spPr/>
        <p:txBody>
          <a:bodyPr>
            <a:normAutofit/>
          </a:bodyPr>
          <a:lstStyle/>
          <a:p>
            <a:r>
              <a:rPr lang="en-GB" sz="2200" dirty="0" smtClean="0">
                <a:latin typeface="Microsoft New Tai Lue" panose="020B0502040204020203" pitchFamily="34" charset="0"/>
                <a:cs typeface="Microsoft New Tai Lue" panose="020B0502040204020203" pitchFamily="34" charset="0"/>
              </a:rPr>
              <a:t>Light, especially sunlight, </a:t>
            </a:r>
            <a:r>
              <a:rPr lang="en-GB" sz="2200" dirty="0" smtClean="0">
                <a:latin typeface="Microsoft New Tai Lue" panose="020B0502040204020203" pitchFamily="34" charset="0"/>
                <a:cs typeface="Microsoft New Tai Lue" panose="020B0502040204020203" pitchFamily="34" charset="0"/>
              </a:rPr>
              <a:t>during the </a:t>
            </a:r>
            <a:r>
              <a:rPr lang="en-GB" sz="2200" dirty="0" smtClean="0">
                <a:latin typeface="Microsoft New Tai Lue" panose="020B0502040204020203" pitchFamily="34" charset="0"/>
                <a:cs typeface="Microsoft New Tai Lue" panose="020B0502040204020203" pitchFamily="34" charset="0"/>
              </a:rPr>
              <a:t>day </a:t>
            </a:r>
            <a:r>
              <a:rPr lang="en-GB" sz="2200" dirty="0" smtClean="0">
                <a:latin typeface="Microsoft New Tai Lue" panose="020B0502040204020203" pitchFamily="34" charset="0"/>
                <a:cs typeface="Microsoft New Tai Lue" panose="020B0502040204020203" pitchFamily="34" charset="0"/>
              </a:rPr>
              <a:t>can </a:t>
            </a:r>
            <a:r>
              <a:rPr lang="en-GB" sz="2200" dirty="0" smtClean="0">
                <a:latin typeface="Microsoft New Tai Lue" panose="020B0502040204020203" pitchFamily="34" charset="0"/>
                <a:cs typeface="Microsoft New Tai Lue" panose="020B0502040204020203" pitchFamily="34" charset="0"/>
              </a:rPr>
              <a:t>encourage good quality sleep.</a:t>
            </a:r>
          </a:p>
          <a:p>
            <a:r>
              <a:rPr lang="en-GB" sz="2200" dirty="0" smtClean="0">
                <a:latin typeface="Microsoft New Tai Lue" panose="020B0502040204020203" pitchFamily="34" charset="0"/>
                <a:cs typeface="Microsoft New Tai Lue" panose="020B0502040204020203" pitchFamily="34" charset="0"/>
              </a:rPr>
              <a:t>Exercising regularly can make it easier to sleep at night, as well as having other health benefits.</a:t>
            </a:r>
          </a:p>
          <a:p>
            <a:r>
              <a:rPr lang="en-GB" sz="2200" dirty="0" smtClean="0">
                <a:latin typeface="Microsoft New Tai Lue" panose="020B0502040204020203" pitchFamily="34" charset="0"/>
                <a:cs typeface="Microsoft New Tai Lue" panose="020B0502040204020203" pitchFamily="34" charset="0"/>
              </a:rPr>
              <a:t>Caffeine is a stimulant and can cause high energy levels even when someone wants to rest, so it is best </a:t>
            </a:r>
            <a:r>
              <a:rPr lang="en-GB" sz="2200" dirty="0" smtClean="0">
                <a:latin typeface="Microsoft New Tai Lue" panose="020B0502040204020203" pitchFamily="34" charset="0"/>
                <a:cs typeface="Microsoft New Tai Lue" panose="020B0502040204020203" pitchFamily="34" charset="0"/>
              </a:rPr>
              <a:t>avoided </a:t>
            </a:r>
            <a:r>
              <a:rPr lang="en-GB" sz="2200" dirty="0" smtClean="0">
                <a:latin typeface="Microsoft New Tai Lue" panose="020B0502040204020203" pitchFamily="34" charset="0"/>
                <a:cs typeface="Microsoft New Tai Lue" panose="020B0502040204020203" pitchFamily="34" charset="0"/>
              </a:rPr>
              <a:t>later in the day.</a:t>
            </a:r>
          </a:p>
          <a:p>
            <a:r>
              <a:rPr lang="en-GB" sz="2200" dirty="0" smtClean="0">
                <a:latin typeface="Microsoft New Tai Lue" panose="020B0502040204020203" pitchFamily="34" charset="0"/>
                <a:cs typeface="Microsoft New Tai Lue" panose="020B0502040204020203" pitchFamily="34" charset="0"/>
              </a:rPr>
              <a:t>Eating dinner late, especially if </a:t>
            </a:r>
            <a:r>
              <a:rPr lang="en-GB" sz="2200" dirty="0" smtClean="0">
                <a:latin typeface="Microsoft New Tai Lue" panose="020B0502040204020203" pitchFamily="34" charset="0"/>
                <a:cs typeface="Microsoft New Tai Lue" panose="020B0502040204020203" pitchFamily="34" charset="0"/>
              </a:rPr>
              <a:t>it is </a:t>
            </a:r>
            <a:r>
              <a:rPr lang="en-GB" sz="2200" dirty="0" smtClean="0">
                <a:latin typeface="Microsoft New Tai Lue" panose="020B0502040204020203" pitchFamily="34" charset="0"/>
                <a:cs typeface="Microsoft New Tai Lue" panose="020B0502040204020203" pitchFamily="34" charset="0"/>
              </a:rPr>
              <a:t>a big </a:t>
            </a:r>
            <a:r>
              <a:rPr lang="en-GB" sz="2200" dirty="0" smtClean="0">
                <a:latin typeface="Microsoft New Tai Lue" panose="020B0502040204020203" pitchFamily="34" charset="0"/>
                <a:cs typeface="Microsoft New Tai Lue" panose="020B0502040204020203" pitchFamily="34" charset="0"/>
              </a:rPr>
              <a:t>meal</a:t>
            </a:r>
            <a:r>
              <a:rPr lang="en-GB" sz="2200" dirty="0" smtClean="0">
                <a:latin typeface="Microsoft New Tai Lue" panose="020B0502040204020203" pitchFamily="34" charset="0"/>
                <a:cs typeface="Microsoft New Tai Lue" panose="020B0502040204020203" pitchFamily="34" charset="0"/>
              </a:rPr>
              <a:t>, can mean </a:t>
            </a:r>
            <a:r>
              <a:rPr lang="en-GB" sz="2200" dirty="0" smtClean="0">
                <a:latin typeface="Microsoft New Tai Lue" panose="020B0502040204020203" pitchFamily="34" charset="0"/>
                <a:cs typeface="Microsoft New Tai Lue" panose="020B0502040204020203" pitchFamily="34" charset="0"/>
              </a:rPr>
              <a:t>food</a:t>
            </a:r>
            <a:r>
              <a:rPr lang="en-GB" sz="2200" dirty="0" smtClean="0">
                <a:latin typeface="Microsoft New Tai Lue" panose="020B0502040204020203" pitchFamily="34" charset="0"/>
                <a:cs typeface="Microsoft New Tai Lue" panose="020B0502040204020203" pitchFamily="34" charset="0"/>
              </a:rPr>
              <a:t> </a:t>
            </a:r>
            <a:r>
              <a:rPr lang="en-GB" sz="2200" dirty="0" smtClean="0">
                <a:latin typeface="Microsoft New Tai Lue" panose="020B0502040204020203" pitchFamily="34" charset="0"/>
                <a:cs typeface="Microsoft New Tai Lue" panose="020B0502040204020203" pitchFamily="34" charset="0"/>
              </a:rPr>
              <a:t>is still digesting at bed time. This can disrupt sleep.</a:t>
            </a:r>
          </a:p>
        </p:txBody>
      </p:sp>
    </p:spTree>
    <p:extLst>
      <p:ext uri="{BB962C8B-B14F-4D97-AF65-F5344CB8AC3E}">
        <p14:creationId xmlns:p14="http://schemas.microsoft.com/office/powerpoint/2010/main" val="219830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Bedroom environment</a:t>
            </a:r>
            <a:endParaRPr lang="en-GB" dirty="0">
              <a:latin typeface="Microsoft New Tai Lue" panose="020B0502040204020203" pitchFamily="34" charset="0"/>
              <a:cs typeface="Microsoft New Tai Lue" panose="020B0502040204020203" pitchFamily="34" charset="0"/>
            </a:endParaRPr>
          </a:p>
        </p:txBody>
      </p:sp>
      <p:sp>
        <p:nvSpPr>
          <p:cNvPr id="4" name="TextBox 3"/>
          <p:cNvSpPr txBox="1"/>
          <p:nvPr/>
        </p:nvSpPr>
        <p:spPr>
          <a:xfrm rot="20934086">
            <a:off x="8691823" y="2987768"/>
            <a:ext cx="2651802" cy="2462213"/>
          </a:xfrm>
          <a:prstGeom prst="rect">
            <a:avLst/>
          </a:prstGeom>
          <a:solidFill>
            <a:schemeClr val="accent4"/>
          </a:solidFill>
          <a:ln>
            <a:solidFill>
              <a:schemeClr val="accent4"/>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Bedroom temperature should be cooler for the best sleep (between 60-67 degrees Fahrenheit or 15-19 degrees </a:t>
            </a:r>
            <a:r>
              <a:rPr lang="en-GB" sz="22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Celsius).</a:t>
            </a:r>
            <a:endPar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endParaRPr>
          </a:p>
        </p:txBody>
      </p:sp>
      <p:sp>
        <p:nvSpPr>
          <p:cNvPr id="5" name="TextBox 4"/>
          <p:cNvSpPr txBox="1"/>
          <p:nvPr/>
        </p:nvSpPr>
        <p:spPr>
          <a:xfrm rot="477987">
            <a:off x="917400" y="3157045"/>
            <a:ext cx="2882125" cy="2123658"/>
          </a:xfrm>
          <a:prstGeom prst="rect">
            <a:avLst/>
          </a:prstGeom>
          <a:solidFill>
            <a:schemeClr val="accent5">
              <a:lumMod val="60000"/>
              <a:lumOff val="40000"/>
            </a:schemeClr>
          </a:solidFill>
          <a:ln>
            <a:solidFill>
              <a:schemeClr val="accent5">
                <a:lumMod val="60000"/>
                <a:lumOff val="40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Light smells, such as lavender, may induce a calmer state of mind and help create a positive space for sleep.</a:t>
            </a:r>
          </a:p>
        </p:txBody>
      </p:sp>
      <p:sp>
        <p:nvSpPr>
          <p:cNvPr id="6" name="TextBox 5"/>
          <p:cNvSpPr txBox="1"/>
          <p:nvPr/>
        </p:nvSpPr>
        <p:spPr>
          <a:xfrm>
            <a:off x="4785935" y="2395756"/>
            <a:ext cx="2540151" cy="1446550"/>
          </a:xfrm>
          <a:prstGeom prst="rect">
            <a:avLst/>
          </a:prstGeom>
          <a:solidFill>
            <a:schemeClr val="accent1">
              <a:lumMod val="60000"/>
              <a:lumOff val="40000"/>
            </a:schemeClr>
          </a:solidFill>
          <a:ln>
            <a:solidFill>
              <a:schemeClr val="accent1">
                <a:lumMod val="60000"/>
                <a:lumOff val="40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Mattresses and pillows are </a:t>
            </a:r>
            <a:r>
              <a:rPr lang="en-GB" sz="22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important for</a:t>
            </a:r>
            <a:r>
              <a:rPr lang="en-GB" sz="2200" dirty="0" smtClean="0">
                <a:solidFill>
                  <a:schemeClr val="tx1">
                    <a:lumMod val="75000"/>
                    <a:lumOff val="25000"/>
                  </a:schemeClr>
                </a:solidFill>
                <a:latin typeface="Microsoft New Tai Lue" panose="020B0502040204020203" pitchFamily="34" charset="0"/>
                <a:cs typeface="Microsoft New Tai Lue" panose="020B0502040204020203" pitchFamily="34" charset="0"/>
              </a:rPr>
              <a:t> </a:t>
            </a: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comfortable sleep.</a:t>
            </a:r>
          </a:p>
        </p:txBody>
      </p:sp>
      <p:sp>
        <p:nvSpPr>
          <p:cNvPr id="7" name="TextBox 6"/>
          <p:cNvSpPr txBox="1"/>
          <p:nvPr/>
        </p:nvSpPr>
        <p:spPr>
          <a:xfrm>
            <a:off x="5540493" y="4455145"/>
            <a:ext cx="2468778" cy="1480265"/>
          </a:xfrm>
          <a:prstGeom prst="rect">
            <a:avLst/>
          </a:prstGeom>
          <a:solidFill>
            <a:schemeClr val="bg1">
              <a:lumMod val="85000"/>
            </a:schemeClr>
          </a:solidFill>
          <a:ln>
            <a:solidFill>
              <a:schemeClr val="bg1">
                <a:lumMod val="85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Heavy curtains or an eye mask will stop light from disturbing sleep.</a:t>
            </a:r>
          </a:p>
        </p:txBody>
      </p:sp>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l="16555" r="11503"/>
          <a:stretch/>
        </p:blipFill>
        <p:spPr>
          <a:xfrm>
            <a:off x="3932781" y="5470178"/>
            <a:ext cx="1055915" cy="821933"/>
          </a:xfrm>
          <a:prstGeom prst="rect">
            <a:avLst/>
          </a:prstGeom>
        </p:spPr>
      </p:pic>
    </p:spTree>
    <p:extLst>
      <p:ext uri="{BB962C8B-B14F-4D97-AF65-F5344CB8AC3E}">
        <p14:creationId xmlns:p14="http://schemas.microsoft.com/office/powerpoint/2010/main" val="737426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2800" dirty="0" smtClean="0">
                <a:latin typeface="Microsoft New Tai Lue" panose="020B0502040204020203" pitchFamily="34" charset="0"/>
                <a:cs typeface="Microsoft New Tai Lue" panose="020B0502040204020203" pitchFamily="34" charset="0"/>
              </a:rPr>
              <a:t>Although everyone is different and the amount of sleep they need will differ, the following guide may be helpful to see how much sleep is advised per age:</a:t>
            </a:r>
          </a:p>
        </p:txBody>
      </p:sp>
      <p:sp>
        <p:nvSpPr>
          <p:cNvPr id="3" name="Content Placeholder 2"/>
          <p:cNvSpPr>
            <a:spLocks noGrp="1"/>
          </p:cNvSpPr>
          <p:nvPr>
            <p:ph sz="half" idx="1"/>
          </p:nvPr>
        </p:nvSpPr>
        <p:spPr>
          <a:xfrm>
            <a:off x="1154954" y="2679700"/>
            <a:ext cx="4825158" cy="3416301"/>
          </a:xfrm>
        </p:spPr>
        <p:txBody>
          <a:bodyPr>
            <a:noAutofit/>
          </a:bodyPr>
          <a:lstStyle/>
          <a:p>
            <a:r>
              <a:rPr lang="en-GB" sz="2250" dirty="0" smtClean="0">
                <a:latin typeface="Microsoft New Tai Lue" panose="020B0502040204020203" pitchFamily="34" charset="0"/>
                <a:cs typeface="Microsoft New Tai Lue" panose="020B0502040204020203" pitchFamily="34" charset="0"/>
              </a:rPr>
              <a:t>4 years old - 11 hours 30 minutes</a:t>
            </a:r>
          </a:p>
          <a:p>
            <a:r>
              <a:rPr lang="en-GB" sz="2250" dirty="0" smtClean="0">
                <a:latin typeface="Microsoft New Tai Lue" panose="020B0502040204020203" pitchFamily="34" charset="0"/>
                <a:cs typeface="Microsoft New Tai Lue" panose="020B0502040204020203" pitchFamily="34" charset="0"/>
              </a:rPr>
              <a:t>5 years old - 11 hours</a:t>
            </a:r>
          </a:p>
          <a:p>
            <a:r>
              <a:rPr lang="en-GB" sz="2250" dirty="0" smtClean="0">
                <a:latin typeface="Microsoft New Tai Lue" panose="020B0502040204020203" pitchFamily="34" charset="0"/>
                <a:cs typeface="Microsoft New Tai Lue" panose="020B0502040204020203" pitchFamily="34" charset="0"/>
              </a:rPr>
              <a:t>6 years old - 10 hours 45 minutes</a:t>
            </a:r>
          </a:p>
          <a:p>
            <a:r>
              <a:rPr lang="en-GB" sz="2250" dirty="0" smtClean="0">
                <a:latin typeface="Microsoft New Tai Lue" panose="020B0502040204020203" pitchFamily="34" charset="0"/>
                <a:cs typeface="Microsoft New Tai Lue" panose="020B0502040204020203" pitchFamily="34" charset="0"/>
              </a:rPr>
              <a:t>7 years old - 10 hours 30 minutes</a:t>
            </a:r>
          </a:p>
          <a:p>
            <a:r>
              <a:rPr lang="en-GB" sz="2250" dirty="0" smtClean="0">
                <a:latin typeface="Microsoft New Tai Lue" panose="020B0502040204020203" pitchFamily="34" charset="0"/>
                <a:cs typeface="Microsoft New Tai Lue" panose="020B0502040204020203" pitchFamily="34" charset="0"/>
              </a:rPr>
              <a:t>8 years old - 10 hours 15 minutes</a:t>
            </a:r>
          </a:p>
          <a:p>
            <a:r>
              <a:rPr lang="en-GB" sz="2250" dirty="0" smtClean="0">
                <a:latin typeface="Microsoft New Tai Lue" panose="020B0502040204020203" pitchFamily="34" charset="0"/>
                <a:cs typeface="Microsoft New Tai Lue" panose="020B0502040204020203" pitchFamily="34" charset="0"/>
              </a:rPr>
              <a:t>9 years old - 10 hours</a:t>
            </a:r>
          </a:p>
          <a:p>
            <a:r>
              <a:rPr lang="en-GB" sz="2250" dirty="0">
                <a:latin typeface="Microsoft New Tai Lue" panose="020B0502040204020203" pitchFamily="34" charset="0"/>
                <a:cs typeface="Microsoft New Tai Lue" panose="020B0502040204020203" pitchFamily="34" charset="0"/>
              </a:rPr>
              <a:t>10 years old - 9 hours 45 </a:t>
            </a:r>
            <a:r>
              <a:rPr lang="en-GB" sz="2250" dirty="0" smtClean="0">
                <a:latin typeface="Microsoft New Tai Lue" panose="020B0502040204020203" pitchFamily="34" charset="0"/>
                <a:cs typeface="Microsoft New Tai Lue" panose="020B0502040204020203" pitchFamily="34" charset="0"/>
              </a:rPr>
              <a:t>minutes</a:t>
            </a:r>
            <a:endParaRPr lang="en-GB" sz="2250" dirty="0">
              <a:latin typeface="Microsoft New Tai Lue" panose="020B0502040204020203" pitchFamily="34" charset="0"/>
              <a:cs typeface="Microsoft New Tai Lue" panose="020B0502040204020203" pitchFamily="34" charset="0"/>
            </a:endParaRPr>
          </a:p>
          <a:p>
            <a:endParaRPr lang="en-GB" sz="2200" dirty="0" smtClean="0">
              <a:latin typeface="Microsoft New Tai Lue" panose="020B0502040204020203" pitchFamily="34" charset="0"/>
              <a:cs typeface="Microsoft New Tai Lue" panose="020B0502040204020203" pitchFamily="34" charset="0"/>
            </a:endParaRPr>
          </a:p>
        </p:txBody>
      </p:sp>
      <p:sp>
        <p:nvSpPr>
          <p:cNvPr id="4" name="Content Placeholder 3"/>
          <p:cNvSpPr>
            <a:spLocks noGrp="1"/>
          </p:cNvSpPr>
          <p:nvPr>
            <p:ph sz="half" idx="2"/>
          </p:nvPr>
        </p:nvSpPr>
        <p:spPr/>
        <p:txBody>
          <a:bodyPr>
            <a:normAutofit/>
          </a:bodyPr>
          <a:lstStyle/>
          <a:p>
            <a:r>
              <a:rPr lang="en-GB" sz="2200" dirty="0" smtClean="0">
                <a:latin typeface="Microsoft New Tai Lue" panose="020B0502040204020203" pitchFamily="34" charset="0"/>
                <a:cs typeface="Microsoft New Tai Lue" panose="020B0502040204020203" pitchFamily="34" charset="0"/>
              </a:rPr>
              <a:t>11 years old - 9 hours 30 minutes</a:t>
            </a:r>
          </a:p>
          <a:p>
            <a:r>
              <a:rPr lang="en-GB" sz="2200" dirty="0" smtClean="0">
                <a:latin typeface="Microsoft New Tai Lue" panose="020B0502040204020203" pitchFamily="34" charset="0"/>
                <a:cs typeface="Microsoft New Tai Lue" panose="020B0502040204020203" pitchFamily="34" charset="0"/>
              </a:rPr>
              <a:t>12 years - 9 hours 15 minutes minimum</a:t>
            </a:r>
          </a:p>
          <a:p>
            <a:r>
              <a:rPr lang="en-GB" sz="2200" dirty="0" smtClean="0">
                <a:latin typeface="Microsoft New Tai Lue" panose="020B0502040204020203" pitchFamily="34" charset="0"/>
                <a:cs typeface="Microsoft New Tai Lue" panose="020B0502040204020203" pitchFamily="34" charset="0"/>
              </a:rPr>
              <a:t>13 years old - 9 hours 15 minutes minimum</a:t>
            </a:r>
          </a:p>
          <a:p>
            <a:r>
              <a:rPr lang="en-GB" sz="2200" dirty="0" smtClean="0">
                <a:latin typeface="Microsoft New Tai Lue" panose="020B0502040204020203" pitchFamily="34" charset="0"/>
                <a:cs typeface="Microsoft New Tai Lue" panose="020B0502040204020203" pitchFamily="34" charset="0"/>
              </a:rPr>
              <a:t>14 years old - 9 hours minimum</a:t>
            </a:r>
          </a:p>
          <a:p>
            <a:r>
              <a:rPr lang="en-GB" sz="2200" dirty="0" smtClean="0">
                <a:latin typeface="Microsoft New Tai Lue" panose="020B0502040204020203" pitchFamily="34" charset="0"/>
                <a:cs typeface="Microsoft New Tai Lue" panose="020B0502040204020203" pitchFamily="34" charset="0"/>
              </a:rPr>
              <a:t>15 years old - 9 hours minimum</a:t>
            </a:r>
          </a:p>
          <a:p>
            <a:r>
              <a:rPr lang="en-GB" sz="2200" dirty="0" smtClean="0">
                <a:latin typeface="Microsoft New Tai Lue" panose="020B0502040204020203" pitchFamily="34" charset="0"/>
                <a:cs typeface="Microsoft New Tai Lue" panose="020B0502040204020203" pitchFamily="34" charset="0"/>
              </a:rPr>
              <a:t>16 years old - 9 hours minimum</a:t>
            </a:r>
          </a:p>
          <a:p>
            <a:endParaRPr lang="en-GB" dirty="0"/>
          </a:p>
        </p:txBody>
      </p:sp>
    </p:spTree>
    <p:extLst>
      <p:ext uri="{BB962C8B-B14F-4D97-AF65-F5344CB8AC3E}">
        <p14:creationId xmlns:p14="http://schemas.microsoft.com/office/powerpoint/2010/main" val="63842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5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0" end="0"/>
                                            </p:txEl>
                                          </p:spTgt>
                                        </p:tgtEl>
                                        <p:attrNameLst>
                                          <p:attrName>style.visibility</p:attrName>
                                        </p:attrNameLst>
                                      </p:cBhvr>
                                      <p:to>
                                        <p:strVal val="visible"/>
                                      </p:to>
                                    </p:set>
                                    <p:animEffect transition="in" filter="fade">
                                      <p:cBhvr>
                                        <p:cTn id="47" dur="500"/>
                                        <p:tgtEl>
                                          <p:spTgt spid="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1" end="1"/>
                                            </p:txEl>
                                          </p:spTgt>
                                        </p:tgtEl>
                                        <p:attrNameLst>
                                          <p:attrName>style.visibility</p:attrName>
                                        </p:attrNameLst>
                                      </p:cBhvr>
                                      <p:to>
                                        <p:strVal val="visible"/>
                                      </p:to>
                                    </p:set>
                                    <p:animEffect transition="in" filter="fade">
                                      <p:cBhvr>
                                        <p:cTn id="52" dur="500"/>
                                        <p:tgtEl>
                                          <p:spTgt spid="4">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2" end="2"/>
                                            </p:txEl>
                                          </p:spTgt>
                                        </p:tgtEl>
                                        <p:attrNameLst>
                                          <p:attrName>style.visibility</p:attrName>
                                        </p:attrNameLst>
                                      </p:cBhvr>
                                      <p:to>
                                        <p:strVal val="visible"/>
                                      </p:to>
                                    </p:set>
                                    <p:animEffect transition="in" filter="fade">
                                      <p:cBhvr>
                                        <p:cTn id="57" dur="500"/>
                                        <p:tgtEl>
                                          <p:spTgt spid="4">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txEl>
                                              <p:pRg st="3" end="3"/>
                                            </p:txEl>
                                          </p:spTgt>
                                        </p:tgtEl>
                                        <p:attrNameLst>
                                          <p:attrName>style.visibility</p:attrName>
                                        </p:attrNameLst>
                                      </p:cBhvr>
                                      <p:to>
                                        <p:strVal val="visible"/>
                                      </p:to>
                                    </p:set>
                                    <p:animEffect transition="in" filter="fade">
                                      <p:cBhvr>
                                        <p:cTn id="62" dur="500"/>
                                        <p:tgtEl>
                                          <p:spTgt spid="4">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4">
                                            <p:txEl>
                                              <p:pRg st="4" end="4"/>
                                            </p:txEl>
                                          </p:spTgt>
                                        </p:tgtEl>
                                        <p:attrNameLst>
                                          <p:attrName>style.visibility</p:attrName>
                                        </p:attrNameLst>
                                      </p:cBhvr>
                                      <p:to>
                                        <p:strVal val="visible"/>
                                      </p:to>
                                    </p:set>
                                    <p:animEffect transition="in" filter="fade">
                                      <p:cBhvr>
                                        <p:cTn id="67" dur="500"/>
                                        <p:tgtEl>
                                          <p:spTgt spid="4">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
                                            <p:txEl>
                                              <p:pRg st="5" end="5"/>
                                            </p:txEl>
                                          </p:spTgt>
                                        </p:tgtEl>
                                        <p:attrNameLst>
                                          <p:attrName>style.visibility</p:attrName>
                                        </p:attrNameLst>
                                      </p:cBhvr>
                                      <p:to>
                                        <p:strVal val="visible"/>
                                      </p:to>
                                    </p:set>
                                    <p:animEffect transition="in" filter="fade">
                                      <p:cBhvr>
                                        <p:cTn id="7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General tips</a:t>
            </a:r>
            <a:endParaRPr lang="en-GB" dirty="0">
              <a:latin typeface="Microsoft New Tai Lue" panose="020B0502040204020203" pitchFamily="34" charset="0"/>
              <a:cs typeface="Microsoft New Tai Lue" panose="020B0502040204020203" pitchFamily="34" charset="0"/>
            </a:endParaRPr>
          </a:p>
        </p:txBody>
      </p:sp>
      <p:sp>
        <p:nvSpPr>
          <p:cNvPr id="11" name="TextBox 10"/>
          <p:cNvSpPr txBox="1"/>
          <p:nvPr/>
        </p:nvSpPr>
        <p:spPr>
          <a:xfrm rot="318020">
            <a:off x="982580" y="2612570"/>
            <a:ext cx="2696792" cy="3790697"/>
          </a:xfrm>
          <a:prstGeom prst="rect">
            <a:avLst/>
          </a:prstGeom>
          <a:solidFill>
            <a:schemeClr val="accent1">
              <a:lumMod val="60000"/>
              <a:lumOff val="40000"/>
            </a:schemeClr>
          </a:solidFill>
          <a:ln>
            <a:solidFill>
              <a:schemeClr val="accent1">
                <a:lumMod val="60000"/>
                <a:lumOff val="40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To shift sleep times, do not try to do it all in one go because this can do more damage. Instead, make small, step-by-step alterations of up to an hour so that a new routine can be settled into.</a:t>
            </a:r>
          </a:p>
        </p:txBody>
      </p:sp>
      <p:sp>
        <p:nvSpPr>
          <p:cNvPr id="12" name="TextBox 11"/>
          <p:cNvSpPr txBox="1"/>
          <p:nvPr/>
        </p:nvSpPr>
        <p:spPr>
          <a:xfrm rot="21110541">
            <a:off x="8479971" y="2314064"/>
            <a:ext cx="2614278" cy="4116483"/>
          </a:xfrm>
          <a:prstGeom prst="rect">
            <a:avLst/>
          </a:prstGeom>
          <a:solidFill>
            <a:schemeClr val="accent5">
              <a:lumMod val="60000"/>
              <a:lumOff val="40000"/>
            </a:schemeClr>
          </a:solidFill>
          <a:ln>
            <a:solidFill>
              <a:schemeClr val="accent5">
                <a:lumMod val="60000"/>
                <a:lumOff val="40000"/>
              </a:schemeClr>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Naps can be a good way to recover energy during the day, but they can disrupt sleep at night. Try to keep naps relatively short and limited to the early afternoon to continue good sleep at night.</a:t>
            </a:r>
          </a:p>
        </p:txBody>
      </p:sp>
      <p:sp>
        <p:nvSpPr>
          <p:cNvPr id="13" name="TextBox 12"/>
          <p:cNvSpPr txBox="1"/>
          <p:nvPr/>
        </p:nvSpPr>
        <p:spPr>
          <a:xfrm>
            <a:off x="4546969" y="2346632"/>
            <a:ext cx="2975060" cy="1452482"/>
          </a:xfrm>
          <a:prstGeom prst="rect">
            <a:avLst/>
          </a:prstGeom>
          <a:solidFill>
            <a:schemeClr val="accent4"/>
          </a:solidFill>
          <a:ln>
            <a:solidFill>
              <a:schemeClr val="accent4"/>
            </a:solidFill>
          </a:ln>
        </p:spPr>
        <p:txBody>
          <a:bodyPr wrap="square" rtlCol="0">
            <a:spAutoFit/>
          </a:bodyPr>
          <a:lstStyle/>
          <a:p>
            <a:pPr algn="ctr"/>
            <a:r>
              <a:rPr lang="en-GB" sz="2200" dirty="0">
                <a:solidFill>
                  <a:schemeClr val="tx1">
                    <a:lumMod val="75000"/>
                    <a:lumOff val="25000"/>
                  </a:schemeClr>
                </a:solidFill>
                <a:latin typeface="Microsoft New Tai Lue" panose="020B0502040204020203" pitchFamily="34" charset="0"/>
                <a:cs typeface="Microsoft New Tai Lue" panose="020B0502040204020203" pitchFamily="34" charset="0"/>
              </a:rPr>
              <a:t>A warm (not hot) bath can help with relaxation and getting ready for sleep.</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81949" y="4686980"/>
            <a:ext cx="2705100" cy="1685925"/>
          </a:xfrm>
          <a:prstGeom prst="rect">
            <a:avLst/>
          </a:prstGeom>
        </p:spPr>
      </p:pic>
    </p:spTree>
    <p:extLst>
      <p:ext uri="{BB962C8B-B14F-4D97-AF65-F5344CB8AC3E}">
        <p14:creationId xmlns:p14="http://schemas.microsoft.com/office/powerpoint/2010/main" val="255663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dirty="0" smtClean="0">
                <a:latin typeface="Microsoft New Tai Lue" panose="020B0502040204020203" pitchFamily="34" charset="0"/>
                <a:cs typeface="Microsoft New Tai Lue" panose="020B0502040204020203" pitchFamily="34" charset="0"/>
              </a:rPr>
              <a:t>Tips for children and teenagers</a:t>
            </a:r>
            <a:endParaRPr lang="en-GB" dirty="0">
              <a:latin typeface="Microsoft New Tai Lue" panose="020B0502040204020203" pitchFamily="34" charset="0"/>
              <a:cs typeface="Microsoft New Tai Lue" panose="020B0502040204020203" pitchFamily="34" charset="0"/>
            </a:endParaRPr>
          </a:p>
        </p:txBody>
      </p:sp>
      <p:sp>
        <p:nvSpPr>
          <p:cNvPr id="3" name="Content Placeholder 2"/>
          <p:cNvSpPr>
            <a:spLocks noGrp="1"/>
          </p:cNvSpPr>
          <p:nvPr>
            <p:ph idx="1"/>
          </p:nvPr>
        </p:nvSpPr>
        <p:spPr>
          <a:xfrm>
            <a:off x="838200" y="2307770"/>
            <a:ext cx="10515600" cy="4146817"/>
          </a:xfrm>
        </p:spPr>
        <p:txBody>
          <a:bodyPr>
            <a:normAutofit/>
          </a:bodyPr>
          <a:lstStyle/>
          <a:p>
            <a:r>
              <a:rPr lang="en-GB" sz="2000" dirty="0" smtClean="0">
                <a:latin typeface="Microsoft New Tai Lue" panose="020B0502040204020203" pitchFamily="34" charset="0"/>
                <a:cs typeface="Microsoft New Tai Lue" panose="020B0502040204020203" pitchFamily="34" charset="0"/>
              </a:rPr>
              <a:t>Tablets, smartphones, TVs and other electronic devices can have a negative impact on children getting to sleep. Older children may also stay up late or wake up in the night to use social media. Try to keep your child's bedroom screen-free and ask them to charge their devices in another room. Encourage your child to stop using screens at least an hour before bedtime.</a:t>
            </a:r>
          </a:p>
          <a:p>
            <a:r>
              <a:rPr lang="en-GB" sz="2000" dirty="0" smtClean="0">
                <a:latin typeface="Microsoft New Tai Lue" panose="020B0502040204020203" pitchFamily="34" charset="0"/>
                <a:cs typeface="Microsoft New Tai Lue" panose="020B0502040204020203" pitchFamily="34" charset="0"/>
              </a:rPr>
              <a:t>Suggest that teenagers drink less caffeine, which is found in drinks such as coke, tea and coffee, especially 4 hours before bed. Too much caffeine can keep them awake and reduce the amount of deep sleep they have.</a:t>
            </a:r>
          </a:p>
          <a:p>
            <a:r>
              <a:rPr lang="en-GB" sz="2000" dirty="0" smtClean="0">
                <a:latin typeface="Microsoft New Tai Lue" panose="020B0502040204020203" pitchFamily="34" charset="0"/>
                <a:cs typeface="Microsoft New Tai Lue" panose="020B0502040204020203" pitchFamily="34" charset="0"/>
              </a:rPr>
              <a:t>Talk </a:t>
            </a:r>
            <a:r>
              <a:rPr lang="en-GB" sz="2000" dirty="0">
                <a:latin typeface="Microsoft New Tai Lue" panose="020B0502040204020203" pitchFamily="34" charset="0"/>
                <a:cs typeface="Microsoft New Tai Lue" panose="020B0502040204020203" pitchFamily="34" charset="0"/>
              </a:rPr>
              <a:t>to your </a:t>
            </a:r>
            <a:r>
              <a:rPr lang="en-GB" sz="2000" dirty="0" smtClean="0">
                <a:latin typeface="Microsoft New Tai Lue" panose="020B0502040204020203" pitchFamily="34" charset="0"/>
                <a:cs typeface="Microsoft New Tai Lue" panose="020B0502040204020203" pitchFamily="34" charset="0"/>
              </a:rPr>
              <a:t>child </a:t>
            </a:r>
            <a:r>
              <a:rPr lang="en-GB" sz="2000" dirty="0">
                <a:latin typeface="Microsoft New Tai Lue" panose="020B0502040204020203" pitchFamily="34" charset="0"/>
                <a:cs typeface="Microsoft New Tai Lue" panose="020B0502040204020203" pitchFamily="34" charset="0"/>
              </a:rPr>
              <a:t>about anything </a:t>
            </a:r>
            <a:r>
              <a:rPr lang="en-GB" sz="2000" dirty="0" smtClean="0">
                <a:latin typeface="Microsoft New Tai Lue" panose="020B0502040204020203" pitchFamily="34" charset="0"/>
                <a:cs typeface="Microsoft New Tai Lue" panose="020B0502040204020203" pitchFamily="34" charset="0"/>
              </a:rPr>
              <a:t>they are </a:t>
            </a:r>
            <a:r>
              <a:rPr lang="en-GB" sz="2000" dirty="0">
                <a:latin typeface="Microsoft New Tai Lue" panose="020B0502040204020203" pitchFamily="34" charset="0"/>
                <a:cs typeface="Microsoft New Tai Lue" panose="020B0502040204020203" pitchFamily="34" charset="0"/>
              </a:rPr>
              <a:t>worried about. This will help them to </a:t>
            </a:r>
            <a:r>
              <a:rPr lang="en-GB" sz="2000" dirty="0" smtClean="0">
                <a:latin typeface="Microsoft New Tai Lue" panose="020B0502040204020203" pitchFamily="34" charset="0"/>
                <a:cs typeface="Microsoft New Tai Lue" panose="020B0502040204020203" pitchFamily="34" charset="0"/>
              </a:rPr>
              <a:t>sort out any problems and </a:t>
            </a:r>
            <a:r>
              <a:rPr lang="en-GB" sz="2000" dirty="0">
                <a:latin typeface="Microsoft New Tai Lue" panose="020B0502040204020203" pitchFamily="34" charset="0"/>
                <a:cs typeface="Microsoft New Tai Lue" panose="020B0502040204020203" pitchFamily="34" charset="0"/>
              </a:rPr>
              <a:t>sleep better</a:t>
            </a:r>
            <a:r>
              <a:rPr lang="en-GB" sz="2000" dirty="0" smtClean="0">
                <a:latin typeface="Microsoft New Tai Lue" panose="020B0502040204020203" pitchFamily="34" charset="0"/>
                <a:cs typeface="Microsoft New Tai Lue" panose="020B0502040204020203" pitchFamily="34" charset="0"/>
              </a:rPr>
              <a:t>. You could also encourage them to write down their worries or make a to-do list before they go to bed, which aims to make them less likely to lie awake worrying during the night.</a:t>
            </a:r>
            <a:endParaRPr lang="en-GB" sz="1600" dirty="0">
              <a:latin typeface="Microsoft New Tai Lue" panose="020B0502040204020203" pitchFamily="34" charset="0"/>
              <a:cs typeface="Microsoft New Tai Lue" panose="020B0502040204020203" pitchFamily="34" charset="0"/>
            </a:endParaRPr>
          </a:p>
        </p:txBody>
      </p:sp>
    </p:spTree>
    <p:extLst>
      <p:ext uri="{BB962C8B-B14F-4D97-AF65-F5344CB8AC3E}">
        <p14:creationId xmlns:p14="http://schemas.microsoft.com/office/powerpoint/2010/main" val="44606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icrosoft New Tai Lue" panose="020B0502040204020203" pitchFamily="34" charset="0"/>
                <a:cs typeface="Microsoft New Tai Lue" panose="020B0502040204020203" pitchFamily="34" charset="0"/>
              </a:rPr>
              <a:t>Bibliography</a:t>
            </a:r>
            <a:endParaRPr lang="en-GB" dirty="0">
              <a:latin typeface="Microsoft New Tai Lue" panose="020B0502040204020203" pitchFamily="34" charset="0"/>
              <a:cs typeface="Microsoft New Tai Lue" panose="020B0502040204020203" pitchFamily="34" charset="0"/>
            </a:endParaRPr>
          </a:p>
        </p:txBody>
      </p:sp>
      <p:sp>
        <p:nvSpPr>
          <p:cNvPr id="3" name="Content Placeholder 2"/>
          <p:cNvSpPr>
            <a:spLocks noGrp="1"/>
          </p:cNvSpPr>
          <p:nvPr>
            <p:ph idx="1"/>
          </p:nvPr>
        </p:nvSpPr>
        <p:spPr/>
        <p:txBody>
          <a:bodyPr>
            <a:normAutofit/>
          </a:bodyPr>
          <a:lstStyle/>
          <a:p>
            <a:r>
              <a:rPr lang="en-GB" dirty="0" smtClean="0">
                <a:latin typeface="Microsoft New Tai Lue" panose="020B0502040204020203" pitchFamily="34" charset="0"/>
                <a:cs typeface="Microsoft New Tai Lue" panose="020B0502040204020203" pitchFamily="34" charset="0"/>
                <a:hlinkClick r:id="rId2"/>
              </a:rPr>
              <a:t>https://www.sleepfoundation.org/articles/sleep-hygiene</a:t>
            </a:r>
            <a:endParaRPr lang="en-GB" dirty="0" smtClean="0">
              <a:latin typeface="Microsoft New Tai Lue" panose="020B0502040204020203" pitchFamily="34" charset="0"/>
              <a:cs typeface="Microsoft New Tai Lue" panose="020B0502040204020203" pitchFamily="34" charset="0"/>
            </a:endParaRPr>
          </a:p>
          <a:p>
            <a:r>
              <a:rPr lang="en-GB" dirty="0" smtClean="0">
                <a:latin typeface="Microsoft New Tai Lue" panose="020B0502040204020203" pitchFamily="34" charset="0"/>
                <a:cs typeface="Microsoft New Tai Lue" panose="020B0502040204020203" pitchFamily="34" charset="0"/>
                <a:hlinkClick r:id="rId3"/>
              </a:rPr>
              <a:t>https://pubmed.ncbi.nlm.nih.gov/23211256/</a:t>
            </a:r>
            <a:endParaRPr lang="en-GB" dirty="0" smtClean="0">
              <a:latin typeface="Microsoft New Tai Lue" panose="020B0502040204020203" pitchFamily="34" charset="0"/>
              <a:cs typeface="Microsoft New Tai Lue" panose="020B0502040204020203" pitchFamily="34" charset="0"/>
            </a:endParaRPr>
          </a:p>
          <a:p>
            <a:r>
              <a:rPr lang="en-GB" dirty="0" smtClean="0">
                <a:latin typeface="Microsoft New Tai Lue" panose="020B0502040204020203" pitchFamily="34" charset="0"/>
                <a:cs typeface="Microsoft New Tai Lue" panose="020B0502040204020203" pitchFamily="34" charset="0"/>
                <a:hlinkClick r:id="rId4"/>
              </a:rPr>
              <a:t>https://www.ncbi.nlm.nih.gov/pmc/articles/PMC3612440/</a:t>
            </a:r>
            <a:endParaRPr lang="en-GB" dirty="0" smtClean="0">
              <a:latin typeface="Microsoft New Tai Lue" panose="020B0502040204020203" pitchFamily="34" charset="0"/>
              <a:cs typeface="Microsoft New Tai Lue" panose="020B0502040204020203" pitchFamily="34" charset="0"/>
            </a:endParaRPr>
          </a:p>
          <a:p>
            <a:r>
              <a:rPr lang="en-GB" dirty="0" smtClean="0">
                <a:latin typeface="Microsoft New Tai Lue" panose="020B0502040204020203" pitchFamily="34" charset="0"/>
                <a:cs typeface="Microsoft New Tai Lue" panose="020B0502040204020203" pitchFamily="34" charset="0"/>
                <a:hlinkClick r:id="rId5"/>
              </a:rPr>
              <a:t>https://www.nhs.uk/live-well/sleep-and-tiredness/how-much-sleep-do-kids-need/?tabname=childrens-sleep</a:t>
            </a:r>
            <a:endParaRPr lang="en-GB" dirty="0" smtClean="0">
              <a:latin typeface="Microsoft New Tai Lue" panose="020B0502040204020203" pitchFamily="34" charset="0"/>
              <a:cs typeface="Microsoft New Tai Lue" panose="020B0502040204020203" pitchFamily="34" charset="0"/>
            </a:endParaRPr>
          </a:p>
          <a:p>
            <a:r>
              <a:rPr lang="en-GB" dirty="0" smtClean="0">
                <a:latin typeface="Microsoft New Tai Lue" panose="020B0502040204020203" pitchFamily="34" charset="0"/>
                <a:cs typeface="Microsoft New Tai Lue" panose="020B0502040204020203" pitchFamily="34" charset="0"/>
                <a:hlinkClick r:id="rId6"/>
              </a:rPr>
              <a:t>https://www.nhlbi.nih.gov/files/docs/public/sleep/healthysleepfs.pdf</a:t>
            </a:r>
            <a:endParaRPr lang="en-GB" dirty="0" smtClean="0">
              <a:latin typeface="Microsoft New Tai Lue" panose="020B0502040204020203" pitchFamily="34" charset="0"/>
              <a:cs typeface="Microsoft New Tai Lue" panose="020B0502040204020203" pitchFamily="34" charset="0"/>
            </a:endParaRPr>
          </a:p>
          <a:p>
            <a:endParaRPr lang="en-GB" b="1" dirty="0" smtClean="0">
              <a:latin typeface="Microsoft New Tai Lue" panose="020B0502040204020203" pitchFamily="34" charset="0"/>
              <a:cs typeface="Microsoft New Tai Lue" panose="020B0502040204020203" pitchFamily="34" charset="0"/>
            </a:endParaRPr>
          </a:p>
          <a:p>
            <a:endParaRPr lang="en-GB" dirty="0" smtClean="0">
              <a:latin typeface="Microsoft New Tai Lue" panose="020B0502040204020203" pitchFamily="34" charset="0"/>
              <a:cs typeface="Microsoft New Tai Lue" panose="020B0502040204020203" pitchFamily="34" charset="0"/>
            </a:endParaRPr>
          </a:p>
          <a:p>
            <a:endParaRPr lang="en-GB" dirty="0">
              <a:latin typeface="Microsoft New Tai Lue" panose="020B0502040204020203" pitchFamily="34" charset="0"/>
              <a:cs typeface="Microsoft New Tai Lue" panose="020B0502040204020203" pitchFamily="34" charset="0"/>
            </a:endParaRPr>
          </a:p>
        </p:txBody>
      </p:sp>
    </p:spTree>
    <p:extLst>
      <p:ext uri="{BB962C8B-B14F-4D97-AF65-F5344CB8AC3E}">
        <p14:creationId xmlns:p14="http://schemas.microsoft.com/office/powerpoint/2010/main" val="408707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Custom 4">
      <a:dk1>
        <a:sysClr val="windowText" lastClr="000000"/>
      </a:dk1>
      <a:lt1>
        <a:sysClr val="window" lastClr="FFFFFF"/>
      </a:lt1>
      <a:dk2>
        <a:srgbClr val="B2C4DA"/>
      </a:dk2>
      <a:lt2>
        <a:srgbClr val="7153A0"/>
      </a:lt2>
      <a:accent1>
        <a:srgbClr val="86B4B4"/>
      </a:accent1>
      <a:accent2>
        <a:srgbClr val="F5E4A9"/>
      </a:accent2>
      <a:accent3>
        <a:srgbClr val="E2BDCA"/>
      </a:accent3>
      <a:accent4>
        <a:srgbClr val="D092A7"/>
      </a:accent4>
      <a:accent5>
        <a:srgbClr val="9F90B6"/>
      </a:accent5>
      <a:accent6>
        <a:srgbClr val="809EC2"/>
      </a:accent6>
      <a:hlink>
        <a:srgbClr val="8E58B6"/>
      </a:hlink>
      <a:folHlink>
        <a:srgbClr val="7F6F6F"/>
      </a:folHlink>
    </a:clrScheme>
    <a:fontScheme name="Custom 1">
      <a:majorFont>
        <a:latin typeface="Century Gothic"/>
        <a:ea typeface=""/>
        <a:cs typeface=""/>
      </a:majorFont>
      <a:minorFont>
        <a:latin typeface="Century Gothic"/>
        <a:ea typeface=""/>
        <a:cs typeface=""/>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704</TotalTime>
  <Words>852</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Microsoft New Tai Lue</vt:lpstr>
      <vt:lpstr>Wingdings 3</vt:lpstr>
      <vt:lpstr>Ion Boardroom</vt:lpstr>
      <vt:lpstr>Sleep hygiene</vt:lpstr>
      <vt:lpstr>What is sleep hygiene?</vt:lpstr>
      <vt:lpstr>Why is sleep hygiene important?</vt:lpstr>
      <vt:lpstr>Have a sleep routine</vt:lpstr>
      <vt:lpstr>Daily habits</vt:lpstr>
      <vt:lpstr>Bedroom environment</vt:lpstr>
      <vt:lpstr>Although everyone is different and the amount of sleep they need will differ, the following guide may be helpful to see how much sleep is advised per age:</vt:lpstr>
      <vt:lpstr>General tips</vt:lpstr>
      <vt:lpstr>Tips for children and teenagers</vt:lpstr>
      <vt:lpstr>Bibliography</vt:lpstr>
    </vt:vector>
  </TitlesOfParts>
  <Company>The King Alfred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Sleep hygiene</dc:title>
  <dc:creator>Miss B Saunders</dc:creator>
  <cp:lastModifiedBy>Miss B Saunders</cp:lastModifiedBy>
  <cp:revision>53</cp:revision>
  <dcterms:created xsi:type="dcterms:W3CDTF">2020-11-23T11:58:47Z</dcterms:created>
  <dcterms:modified xsi:type="dcterms:W3CDTF">2021-03-01T09:12:21Z</dcterms:modified>
</cp:coreProperties>
</file>